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60" r:id="rId2"/>
    <p:sldId id="274" r:id="rId3"/>
    <p:sldId id="256" r:id="rId4"/>
    <p:sldId id="278" r:id="rId5"/>
    <p:sldId id="282" r:id="rId6"/>
    <p:sldId id="313" r:id="rId7"/>
    <p:sldId id="314" r:id="rId8"/>
    <p:sldId id="283" r:id="rId9"/>
    <p:sldId id="305" r:id="rId10"/>
    <p:sldId id="284" r:id="rId11"/>
    <p:sldId id="306" r:id="rId12"/>
    <p:sldId id="311" r:id="rId13"/>
    <p:sldId id="312" r:id="rId14"/>
    <p:sldId id="307" r:id="rId15"/>
    <p:sldId id="310" r:id="rId16"/>
    <p:sldId id="308" r:id="rId17"/>
    <p:sldId id="303" r:id="rId18"/>
    <p:sldId id="27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FF"/>
    <a:srgbClr val="00CC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60" autoAdjust="0"/>
  </p:normalViewPr>
  <p:slideViewPr>
    <p:cSldViewPr snapToObjects="1">
      <p:cViewPr varScale="1">
        <p:scale>
          <a:sx n="73" d="100"/>
          <a:sy n="73" d="100"/>
        </p:scale>
        <p:origin x="-12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notesViewPr>
    <p:cSldViewPr snapToObjects="1">
      <p:cViewPr varScale="1">
        <p:scale>
          <a:sx n="43" d="100"/>
          <a:sy n="43" d="100"/>
        </p:scale>
        <p:origin x="-147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4AC595C-97B7-41BC-98FD-F3C8437CC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defRPr sz="12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2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defRPr sz="1200"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200" b="1"/>
            </a:lvl1pPr>
          </a:lstStyle>
          <a:p>
            <a:pPr>
              <a:defRPr/>
            </a:pPr>
            <a:fld id="{49FBAEBE-3C97-4ED4-8DD8-709617130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155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3FF7A-F3B5-4B04-8ADC-2976D9E23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7AD8-827E-4E50-916A-C86EC05A6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F7071-44A2-4004-88CA-9BAA880EE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55861-5BA8-4956-B40D-1DBF3CDC3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B2648-7CC9-4078-8ED0-56AE05D4F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8F21F-013B-4D29-9910-B7C912EAB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95D14-2EC4-467A-8F3F-0DB32C360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0C7E1-E654-4BCE-8E4D-3D4A71047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290C-68D4-409B-9A3D-FFF161220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B907A-7853-48C7-8898-66D5DAAFA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FD8A3-13B4-4AC1-AE8F-C1C8230D2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DC58D-7ECA-4860-8512-815B8ED41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5053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532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0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DD66F6-3EB7-4542-B121-7E7447E94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6D514C-2E49-4158-A51C-AAE6BE799CF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1000"/>
            <a:ext cx="8534400" cy="6096000"/>
          </a:xfrm>
        </p:spPr>
        <p:txBody>
          <a:bodyPr/>
          <a:lstStyle/>
          <a:p>
            <a:pPr eaLnBrk="1" hangingPunct="1"/>
            <a:endParaRPr lang="en-US" b="1" u="sng" smtClean="0"/>
          </a:p>
          <a:p>
            <a:pPr eaLnBrk="1" hangingPunct="1"/>
            <a:r>
              <a:rPr lang="en-US" sz="4800" b="1" smtClean="0">
                <a:solidFill>
                  <a:srgbClr val="FFCC00"/>
                </a:solidFill>
              </a:rPr>
              <a:t>GIỚI THIỆU</a:t>
            </a:r>
          </a:p>
          <a:p>
            <a:pPr eaLnBrk="1" hangingPunct="1"/>
            <a:r>
              <a:rPr lang="en-US" sz="4800" b="1" smtClean="0">
                <a:solidFill>
                  <a:srgbClr val="FFCC00"/>
                </a:solidFill>
              </a:rPr>
              <a:t> CHƯƠNG TRÌNH QUẢN LÝ </a:t>
            </a:r>
          </a:p>
          <a:p>
            <a:pPr eaLnBrk="1" hangingPunct="1"/>
            <a:r>
              <a:rPr lang="en-US" sz="4800" b="1" smtClean="0">
                <a:solidFill>
                  <a:srgbClr val="FFCC00"/>
                </a:solidFill>
              </a:rPr>
              <a:t>BƯU PHẨM </a:t>
            </a:r>
          </a:p>
          <a:p>
            <a:pPr eaLnBrk="1" hangingPunct="1"/>
            <a:endParaRPr lang="en-US" sz="4800" b="1" i="1" smtClean="0">
              <a:solidFill>
                <a:schemeClr val="tx2"/>
              </a:solidFill>
            </a:endParaRPr>
          </a:p>
          <a:p>
            <a:pPr eaLnBrk="1" hangingPunct="1"/>
            <a:r>
              <a:rPr lang="en-US" sz="3600" b="1" smtClean="0"/>
              <a:t>HÀ NỘI : </a:t>
            </a:r>
            <a:fld id="{92290884-89D3-46F7-841D-5F99A53F95C3}" type="datetime1">
              <a:rPr lang="en-US" sz="3600" b="1" smtClean="0"/>
              <a:pPr eaLnBrk="1" hangingPunct="1"/>
              <a:t>15/06/2017</a:t>
            </a:fld>
            <a:endParaRPr lang="en-US" sz="3600" b="1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0D40DC-388B-4D3E-A7A9-115E6FFF35B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6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Công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nợ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chi </a:t>
            </a:r>
            <a:r>
              <a:rPr lang="en-US" dirty="0" err="1" smtClean="0">
                <a:solidFill>
                  <a:srgbClr val="FFFFFF"/>
                </a:solidFill>
              </a:rPr>
              <a:t>tiết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công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nợ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tượng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r>
              <a:rPr lang="en-US" dirty="0" smtClean="0">
                <a:solidFill>
                  <a:srgbClr val="FFFFFF"/>
                </a:solidFill>
              </a:rPr>
              <a:t>, chi </a:t>
            </a:r>
            <a:r>
              <a:rPr lang="en-US" dirty="0" err="1" smtClean="0">
                <a:solidFill>
                  <a:srgbClr val="FFFFFF"/>
                </a:solidFill>
              </a:rPr>
              <a:t>nhánh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nhân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viên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tác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2 </a:t>
            </a:r>
            <a:r>
              <a:rPr lang="en-US" dirty="0" err="1" smtClean="0">
                <a:solidFill>
                  <a:srgbClr val="FFFFFF"/>
                </a:solidFill>
              </a:rPr>
              <a:t>dòng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tiền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Cước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chuyển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và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tiền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hộ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r>
              <a:rPr lang="en-US" dirty="0" smtClean="0">
                <a:solidFill>
                  <a:srgbClr val="FFFFFF"/>
                </a:solidFill>
              </a:rPr>
              <a:t> (COD)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Chấp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thức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thanh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toán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Tiền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mặt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Công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nợ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Người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thanh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toán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Hỗ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trợ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thanh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toán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từng</a:t>
            </a:r>
            <a:r>
              <a:rPr lang="en-US" dirty="0" smtClean="0">
                <a:solidFill>
                  <a:srgbClr val="FFFFFF"/>
                </a:solidFill>
              </a:rPr>
              <a:t> bill </a:t>
            </a:r>
            <a:r>
              <a:rPr lang="en-US" dirty="0" err="1" smtClean="0">
                <a:solidFill>
                  <a:srgbClr val="FFFFFF"/>
                </a:solidFill>
              </a:rPr>
              <a:t>hoặc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tổng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hợp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tháng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năm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C3828B-1213-4770-82F0-0913B3FC312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7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Chi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phí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hợp</a:t>
            </a:r>
            <a:r>
              <a:rPr lang="en-US" dirty="0" smtClean="0">
                <a:solidFill>
                  <a:srgbClr val="FFFFFF"/>
                </a:solidFill>
              </a:rPr>
              <a:t> chi </a:t>
            </a:r>
            <a:r>
              <a:rPr lang="en-US" dirty="0" err="1" smtClean="0">
                <a:solidFill>
                  <a:srgbClr val="FFFFFF"/>
                </a:solidFill>
              </a:rPr>
              <a:t>phí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chờ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phân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bổ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nối</a:t>
            </a:r>
            <a:r>
              <a:rPr lang="en-US" dirty="0" smtClean="0">
                <a:solidFill>
                  <a:srgbClr val="FFFFFF"/>
                </a:solidFill>
              </a:rPr>
              <a:t>..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Chi </a:t>
            </a:r>
            <a:r>
              <a:rPr lang="en-US" dirty="0" err="1" smtClean="0">
                <a:solidFill>
                  <a:srgbClr val="FFFFFF"/>
                </a:solidFill>
              </a:rPr>
              <a:t>phí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từng</a:t>
            </a:r>
            <a:r>
              <a:rPr lang="en-US" dirty="0" smtClean="0">
                <a:solidFill>
                  <a:srgbClr val="FFFFFF"/>
                </a:solidFill>
              </a:rPr>
              <a:t> bill: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bảng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giá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trả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tuyến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Thực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hiện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phân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bổ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lựa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chọn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153400" cy="1143000"/>
          </a:xfrm>
        </p:spPr>
        <p:txBody>
          <a:bodyPr/>
          <a:lstStyle/>
          <a:p>
            <a:pPr algn="l"/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114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8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Cấp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bill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Điều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chuyển</a:t>
            </a:r>
            <a:r>
              <a:rPr lang="en-US" dirty="0" smtClean="0">
                <a:solidFill>
                  <a:srgbClr val="FFFFFF"/>
                </a:solidFill>
              </a:rPr>
              <a:t> bill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cấp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đơn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vị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phòng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cán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bộ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bill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đúng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tượng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Trừ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tồn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bill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Phản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ánh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đầy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đủ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dụng</a:t>
            </a:r>
            <a:r>
              <a:rPr lang="en-US" dirty="0" smtClean="0">
                <a:solidFill>
                  <a:srgbClr val="FFFFFF"/>
                </a:solidFill>
              </a:rPr>
              <a:t> bill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Hỗ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trợ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nhanh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chóng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endParaRPr lang="en-US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B2648-7CC9-4078-8ED0-56AE05D4F27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153400" cy="1143000"/>
          </a:xfrm>
        </p:spPr>
        <p:txBody>
          <a:bodyPr/>
          <a:lstStyle/>
          <a:p>
            <a:pPr algn="l"/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153400" cy="4114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9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Chăm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sóc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khách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hàng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hợp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khiếu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nại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Chia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trạng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thái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xử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endParaRPr lang="en-US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B2648-7CC9-4078-8ED0-56AE05D4F27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564A29-3FE3-495C-9067-64AD758AA89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10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nối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liệu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Xây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dựng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cổng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thông</a:t>
            </a:r>
            <a:r>
              <a:rPr lang="en-US" dirty="0" smtClean="0">
                <a:solidFill>
                  <a:srgbClr val="FFFFFF"/>
                </a:solidFill>
              </a:rPr>
              <a:t> tin </a:t>
            </a:r>
            <a:r>
              <a:rPr lang="en-US" dirty="0" err="1" smtClean="0">
                <a:solidFill>
                  <a:srgbClr val="FFFFFF"/>
                </a:solidFill>
              </a:rPr>
              <a:t>mở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Trao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đổi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trung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chuyển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bưu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phẩm</a:t>
            </a:r>
            <a:r>
              <a:rPr lang="en-US" dirty="0" smtClean="0">
                <a:solidFill>
                  <a:srgbClr val="FFFFFF"/>
                </a:solidFill>
              </a:rPr>
              <a:t> qua </a:t>
            </a:r>
            <a:r>
              <a:rPr lang="en-US" dirty="0" err="1" smtClean="0">
                <a:solidFill>
                  <a:srgbClr val="FFFFFF"/>
                </a:solidFill>
              </a:rPr>
              <a:t>các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tác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làm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việc</a:t>
            </a:r>
            <a:r>
              <a:rPr lang="en-US" dirty="0" smtClean="0">
                <a:solidFill>
                  <a:srgbClr val="FFFFFF"/>
                </a:solidFill>
              </a:rPr>
              <a:t> qua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tác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với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sàn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giao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dịch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Bizweb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Haravan</a:t>
            </a:r>
            <a:r>
              <a:rPr lang="en-US" dirty="0" smtClean="0">
                <a:solidFill>
                  <a:srgbClr val="FFFFFF"/>
                </a:solidFill>
              </a:rPr>
              <a:t>…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6693D7-0CB2-4736-AC7D-FA75C7674A1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11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Website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tra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cứu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Cung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cấp</a:t>
            </a:r>
            <a:r>
              <a:rPr lang="en-US" dirty="0" smtClean="0">
                <a:solidFill>
                  <a:srgbClr val="FFFFFF"/>
                </a:solidFill>
              </a:rPr>
              <a:t> website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mẫu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tùy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chọn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mầu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sắc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Tra </a:t>
            </a:r>
            <a:r>
              <a:rPr lang="en-US" dirty="0" err="1" smtClean="0">
                <a:solidFill>
                  <a:srgbClr val="FFFFFF"/>
                </a:solidFill>
              </a:rPr>
              <a:t>cứu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trực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tiếp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thông</a:t>
            </a:r>
            <a:r>
              <a:rPr lang="en-US" dirty="0" smtClean="0">
                <a:solidFill>
                  <a:srgbClr val="FFFFFF"/>
                </a:solidFill>
              </a:rPr>
              <a:t> tin </a:t>
            </a:r>
            <a:r>
              <a:rPr lang="en-US" dirty="0" err="1" smtClean="0">
                <a:solidFill>
                  <a:srgbClr val="FFFFFF"/>
                </a:solidFill>
              </a:rPr>
              <a:t>định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vị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Xem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xuất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trực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tiếp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website.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Cho </a:t>
            </a:r>
            <a:r>
              <a:rPr lang="en-US" dirty="0" err="1" smtClean="0">
                <a:solidFill>
                  <a:srgbClr val="FFFFFF"/>
                </a:solidFill>
              </a:rPr>
              <a:t>phép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bill, in </a:t>
            </a:r>
            <a:r>
              <a:rPr lang="en-US" dirty="0" smtClean="0">
                <a:solidFill>
                  <a:srgbClr val="FFFFFF"/>
                </a:solidFill>
              </a:rPr>
              <a:t>bill, </a:t>
            </a: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lịch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dụng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dịch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vụ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website</a:t>
            </a: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BA4307-6A5E-44BB-B674-5E4E811E8FF4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III.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xuất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đầu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ra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12.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Báo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cáo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	</a:t>
            </a:r>
          </a:p>
          <a:p>
            <a:pPr marL="990600" lvl="1" indent="-533400" eaLnBrk="1" hangingPunct="1">
              <a:buClr>
                <a:schemeClr val="bg1"/>
              </a:buClr>
              <a:buNone/>
            </a:pPr>
            <a:r>
              <a:rPr lang="en-US" dirty="0" err="1" smtClean="0">
                <a:solidFill>
                  <a:srgbClr val="FFFFFF"/>
                </a:solidFill>
              </a:rPr>
              <a:t>Tổng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hợp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và</a:t>
            </a:r>
            <a:r>
              <a:rPr lang="en-US" dirty="0" smtClean="0">
                <a:solidFill>
                  <a:srgbClr val="FFFFFF"/>
                </a:solidFill>
              </a:rPr>
              <a:t> chi </a:t>
            </a:r>
            <a:r>
              <a:rPr lang="en-US" dirty="0" err="1" smtClean="0">
                <a:solidFill>
                  <a:srgbClr val="FFFFFF"/>
                </a:solidFill>
              </a:rPr>
              <a:t>tiết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: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Doanh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thu</a:t>
            </a:r>
            <a:r>
              <a:rPr lang="en-US" dirty="0" smtClean="0">
                <a:solidFill>
                  <a:srgbClr val="FFFFFF"/>
                </a:solidFill>
              </a:rPr>
              <a:t>, chi </a:t>
            </a:r>
            <a:r>
              <a:rPr lang="en-US" dirty="0" err="1" smtClean="0">
                <a:solidFill>
                  <a:srgbClr val="FFFFFF"/>
                </a:solidFill>
              </a:rPr>
              <a:t>phí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công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nợ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phân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bổ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tiến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khai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thác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dụng</a:t>
            </a:r>
            <a:r>
              <a:rPr lang="en-US" dirty="0" smtClean="0">
                <a:solidFill>
                  <a:srgbClr val="FFFFFF"/>
                </a:solidFill>
              </a:rPr>
              <a:t> bill</a:t>
            </a:r>
          </a:p>
          <a:p>
            <a:pPr marL="990600" lvl="1" indent="-5334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quả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kinh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doanh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None/>
            </a:pP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xuất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định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dạng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Word,Excel</a:t>
            </a:r>
            <a:r>
              <a:rPr lang="en-US" dirty="0" smtClean="0">
                <a:solidFill>
                  <a:srgbClr val="FFFFFF"/>
                </a:solidFill>
              </a:rPr>
              <a:t>, PDF</a:t>
            </a:r>
          </a:p>
          <a:p>
            <a:pPr marL="990600" lvl="1" indent="-533400" eaLnBrk="1" hangingPunct="1">
              <a:buClr>
                <a:schemeClr val="bg1"/>
              </a:buClr>
              <a:buNone/>
            </a:pPr>
            <a:r>
              <a:rPr lang="en-US" dirty="0" err="1" smtClean="0">
                <a:solidFill>
                  <a:srgbClr val="FFFFFF"/>
                </a:solidFill>
              </a:rPr>
              <a:t>Xây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dựng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mẫu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cùng</a:t>
            </a:r>
            <a:r>
              <a:rPr lang="en-US" dirty="0" smtClean="0">
                <a:solidFill>
                  <a:srgbClr val="FFFFFF"/>
                </a:solidFill>
              </a:rPr>
              <a:t> 1 </a:t>
            </a:r>
            <a:r>
              <a:rPr lang="en-US" dirty="0" err="1" smtClean="0">
                <a:solidFill>
                  <a:srgbClr val="FFFFFF"/>
                </a:solidFill>
              </a:rPr>
              <a:t>loại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cáo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FontTx/>
              <a:buNone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B6B791-28D0-4582-8F8C-1C0E072AD4B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0678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IV.KẾT LUẬN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839200" cy="5638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b="1" dirty="0" err="1" smtClean="0">
                <a:solidFill>
                  <a:srgbClr val="FFFFFF"/>
                </a:solidFill>
              </a:rPr>
              <a:t>Tính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năng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Quản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lý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chặt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chẽ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Dễ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dụng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Đầu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ra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tùy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chọn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xuất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khuôn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dạng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…………..</a:t>
            </a:r>
          </a:p>
          <a:p>
            <a:pPr marL="609600" indent="-6096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b="1" dirty="0" err="1" smtClean="0">
                <a:solidFill>
                  <a:srgbClr val="FFFFFF"/>
                </a:solidFill>
              </a:rPr>
              <a:t>Tính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năng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triển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khai</a:t>
            </a:r>
            <a:endParaRPr lang="en-US" b="1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Mềm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dẻo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tùy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mô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tổ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chức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của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đơn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vị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Tổng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hợp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toàn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hệ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thống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Thông tin </a:t>
            </a: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trị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xuyên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suốt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toàn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mạng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…………...</a:t>
            </a:r>
          </a:p>
          <a:p>
            <a:pPr marL="990600" lvl="1" indent="-533400" eaLnBrk="1" hangingPunct="1">
              <a:buClr>
                <a:schemeClr val="bg1"/>
              </a:buClr>
              <a:buSzTx/>
              <a:buFont typeface="Wingdings" pitchFamily="2" charset="2"/>
              <a:buChar char="Ä"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78A26F-2F96-47AE-BD75-5B5E8B71638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97163"/>
            <a:ext cx="7772400" cy="1311275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Cảm ơn sự theo dõi của quý vị 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22B32B-5A60-4B6E-9817-CE756CD0416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NỘI DUNG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FFFFFF"/>
                </a:solidFill>
              </a:rPr>
              <a:t>I. </a:t>
            </a:r>
            <a:r>
              <a:rPr lang="en-US" sz="2800" dirty="0" err="1" smtClean="0">
                <a:solidFill>
                  <a:srgbClr val="FFFFFF"/>
                </a:solidFill>
              </a:rPr>
              <a:t>Giới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thiệu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tổng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quan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FFFFFF"/>
                </a:solidFill>
              </a:rPr>
              <a:t>II. </a:t>
            </a:r>
            <a:r>
              <a:rPr lang="en-US" sz="2800" dirty="0" err="1" smtClean="0">
                <a:solidFill>
                  <a:srgbClr val="FFFFFF"/>
                </a:solidFill>
              </a:rPr>
              <a:t>Giới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thiệu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chương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trình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quản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lý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bưu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phẩm</a:t>
            </a:r>
            <a:endParaRPr lang="en-US" sz="2800" dirty="0" smtClean="0">
              <a:solidFill>
                <a:srgbClr val="FFFFF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FFFFFF"/>
                </a:solidFill>
              </a:rPr>
              <a:t>III. </a:t>
            </a:r>
            <a:r>
              <a:rPr lang="en-US" sz="2800" dirty="0" err="1" smtClean="0">
                <a:solidFill>
                  <a:srgbClr val="FFFFFF"/>
                </a:solidFill>
              </a:rPr>
              <a:t>Kết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xuất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đầu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ra</a:t>
            </a:r>
            <a:endParaRPr lang="en-US" sz="2800" dirty="0" smtClean="0">
              <a:solidFill>
                <a:srgbClr val="FFFFF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dirty="0" smtClean="0">
                <a:solidFill>
                  <a:srgbClr val="FFFFFF"/>
                </a:solidFill>
              </a:rPr>
              <a:t>IV. </a:t>
            </a:r>
            <a:r>
              <a:rPr lang="en-US" sz="2800" dirty="0" err="1" smtClean="0">
                <a:solidFill>
                  <a:srgbClr val="FFFFFF"/>
                </a:solidFill>
              </a:rPr>
              <a:t>Kết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</a:rPr>
              <a:t>luận</a:t>
            </a:r>
            <a:endParaRPr lang="en-US" sz="28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3974F4-E3D3-40DA-A6B9-A0E446F8B0B3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I.Giới thiệu tổng quan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001000" cy="5257800"/>
          </a:xfrm>
        </p:spPr>
        <p:txBody>
          <a:bodyPr/>
          <a:lstStyle/>
          <a:p>
            <a:pPr eaLnBrk="1" hangingPunct="1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800" dirty="0" err="1" smtClean="0">
                <a:solidFill>
                  <a:srgbClr val="FFFFFF"/>
                </a:solidFill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FF"/>
                </a:solidFill>
                <a:cs typeface="Times New Roman" pitchFamily="18" charset="0"/>
              </a:rPr>
              <a:t>nghệ</a:t>
            </a:r>
            <a:endParaRPr lang="en-US" sz="28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1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Khách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FFFF"/>
                </a:solidFill>
                <a:cs typeface="Times New Roman" pitchFamily="18" charset="0"/>
              </a:rPr>
              <a:t>/ </a:t>
            </a: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chủ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(Client/Server)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Máy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chủ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: Windows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Máy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trạm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: Windows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Database : MS – SQL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Nền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tảng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: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Winform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Webform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, Mobile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endParaRPr lang="en-US" sz="20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1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thống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mạng</a:t>
            </a:r>
            <a:endParaRPr lang="en-US" sz="24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Mạng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cục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bộ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LAN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Mạng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diện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rộng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WAN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endParaRPr lang="en-US" sz="20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1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Bảo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mật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FF"/>
                </a:solidFill>
                <a:cs typeface="Times New Roman" pitchFamily="18" charset="0"/>
              </a:rPr>
              <a:t>liệu</a:t>
            </a:r>
            <a:endParaRPr lang="en-US" sz="24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Bảo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mật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bằng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tính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năng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hệ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thống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quản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trị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dữ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liệu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DBMS</a:t>
            </a: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Bảo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mật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bằng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chức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năng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chương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trình</a:t>
            </a:r>
            <a:endParaRPr lang="en-US" sz="20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2" eaLnBrk="1" hangingPunct="1">
              <a:buClr>
                <a:srgbClr val="FFFFFF"/>
              </a:buClr>
              <a:buSzTx/>
              <a:buFont typeface="Wingdings" pitchFamily="2" charset="2"/>
              <a:buNone/>
            </a:pPr>
            <a:endParaRPr lang="en-US" sz="2000" dirty="0" smtClean="0">
              <a:solidFill>
                <a:srgbClr val="FFFF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1709F3-D31B-4CD2-AB35-2A7B280AC4D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tổng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800" b="1" dirty="0" err="1" smtClean="0">
                <a:solidFill>
                  <a:srgbClr val="FFFFFF"/>
                </a:solidFill>
                <a:cs typeface="Times New Roman" pitchFamily="18" charset="0"/>
              </a:rPr>
              <a:t>Đặc</a:t>
            </a:r>
            <a:r>
              <a:rPr lang="en-US" sz="28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cs typeface="Times New Roman" pitchFamily="18" charset="0"/>
              </a:rPr>
              <a:t>trưng</a:t>
            </a:r>
            <a:endParaRPr lang="en-US" sz="28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Mô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hình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phù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hợp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1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hoặc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nhiều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đơn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vị</a:t>
            </a:r>
            <a:endParaRPr lang="en-US" sz="20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Hệ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thống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máy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chủ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ảo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hóa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giúp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truy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vấn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mạnh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mẽ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căt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giảm</a:t>
            </a:r>
            <a:r>
              <a:rPr lang="en-US" sz="2000" dirty="0" smtClean="0">
                <a:solidFill>
                  <a:srgbClr val="FFFFFF"/>
                </a:solidFill>
                <a:cs typeface="Times New Roman" pitchFamily="18" charset="0"/>
              </a:rPr>
              <a:t> chi </a:t>
            </a:r>
            <a:r>
              <a:rPr lang="en-US" sz="2000" dirty="0" err="1" smtClean="0">
                <a:solidFill>
                  <a:srgbClr val="FFFFFF"/>
                </a:solidFill>
                <a:cs typeface="Times New Roman" pitchFamily="18" charset="0"/>
              </a:rPr>
              <a:t>phí</a:t>
            </a:r>
            <a:endParaRPr lang="en-US" sz="2000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Phân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quyền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theo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từng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phân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hệ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và</a:t>
            </a:r>
            <a:r>
              <a:rPr lang="en-US" sz="2000" dirty="0" smtClean="0">
                <a:solidFill>
                  <a:srgbClr val="FFFFFF"/>
                </a:solidFill>
              </a:rPr>
              <a:t> chi </a:t>
            </a:r>
            <a:r>
              <a:rPr lang="en-US" sz="2000" dirty="0" err="1" smtClean="0">
                <a:solidFill>
                  <a:srgbClr val="FFFFFF"/>
                </a:solidFill>
              </a:rPr>
              <a:t>tiết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đến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tận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chứng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từ</a:t>
            </a:r>
            <a:r>
              <a:rPr lang="en-US" sz="2000" dirty="0" smtClean="0">
                <a:solidFill>
                  <a:srgbClr val="FFFFFF"/>
                </a:solidFill>
              </a:rPr>
              <a:t>.</a:t>
            </a: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Tối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ưu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về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tốc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độ</a:t>
            </a:r>
            <a:r>
              <a:rPr lang="en-US" sz="2000" dirty="0" smtClean="0">
                <a:solidFill>
                  <a:srgbClr val="FFFFFF"/>
                </a:solidFill>
              </a:rPr>
              <a:t> , </a:t>
            </a:r>
            <a:r>
              <a:rPr lang="en-US" sz="2000" dirty="0" err="1" smtClean="0">
                <a:solidFill>
                  <a:srgbClr val="FFFFFF"/>
                </a:solidFill>
              </a:rPr>
              <a:t>kiểm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soát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số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liệu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nhập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trực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tiếp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hoặc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từ</a:t>
            </a:r>
            <a:r>
              <a:rPr lang="en-US" sz="2000" dirty="0" smtClean="0">
                <a:solidFill>
                  <a:srgbClr val="FFFFFF"/>
                </a:solidFill>
              </a:rPr>
              <a:t> Excel</a:t>
            </a: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Khai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báo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dữ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liệu</a:t>
            </a:r>
            <a:r>
              <a:rPr lang="en-US" sz="2000" dirty="0" smtClean="0">
                <a:solidFill>
                  <a:srgbClr val="FFFFFF"/>
                </a:solidFill>
              </a:rPr>
              <a:t> ban </a:t>
            </a:r>
            <a:r>
              <a:rPr lang="en-US" sz="2000" dirty="0" err="1" smtClean="0">
                <a:solidFill>
                  <a:srgbClr val="FFFFFF"/>
                </a:solidFill>
              </a:rPr>
              <a:t>đầu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đơn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giản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thuận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tiện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theo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mẫu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có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sẵn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Khai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báo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cước</a:t>
            </a:r>
            <a:r>
              <a:rPr lang="en-US" sz="2000" dirty="0" smtClean="0">
                <a:solidFill>
                  <a:srgbClr val="FFFFFF"/>
                </a:solidFill>
              </a:rPr>
              <a:t> chi </a:t>
            </a:r>
            <a:r>
              <a:rPr lang="en-US" sz="2000" dirty="0" err="1" smtClean="0">
                <a:solidFill>
                  <a:srgbClr val="FFFFFF"/>
                </a:solidFill>
              </a:rPr>
              <a:t>tiết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theo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khách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hàng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vùng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sản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phẩm</a:t>
            </a:r>
            <a:r>
              <a:rPr lang="en-US" sz="2000" dirty="0" smtClean="0">
                <a:solidFill>
                  <a:srgbClr val="FFFFFF"/>
                </a:solidFill>
              </a:rPr>
              <a:t> , </a:t>
            </a:r>
            <a:r>
              <a:rPr lang="en-US" sz="2000" dirty="0" err="1" smtClean="0">
                <a:solidFill>
                  <a:srgbClr val="FFFFFF"/>
                </a:solidFill>
              </a:rPr>
              <a:t>dịch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vụ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Sổ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sách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báo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cáo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đầu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có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thể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kết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xuất</a:t>
            </a:r>
            <a:r>
              <a:rPr lang="en-US" sz="2000" dirty="0" smtClean="0">
                <a:solidFill>
                  <a:srgbClr val="FFFFFF"/>
                </a:solidFill>
              </a:rPr>
              <a:t>  </a:t>
            </a:r>
            <a:r>
              <a:rPr lang="en-US" sz="2000" dirty="0" err="1" smtClean="0">
                <a:solidFill>
                  <a:srgbClr val="FFFFFF"/>
                </a:solidFill>
              </a:rPr>
              <a:t>ra</a:t>
            </a:r>
            <a:r>
              <a:rPr lang="en-US" sz="2000" dirty="0" smtClean="0">
                <a:solidFill>
                  <a:srgbClr val="FFFFFF"/>
                </a:solidFill>
              </a:rPr>
              <a:t> Word, Excel, </a:t>
            </a:r>
            <a:r>
              <a:rPr lang="en-US" sz="2000" dirty="0" err="1" smtClean="0">
                <a:solidFill>
                  <a:srgbClr val="FFFFFF"/>
                </a:solidFill>
              </a:rPr>
              <a:t>Pdf</a:t>
            </a:r>
            <a:r>
              <a:rPr lang="en-US" sz="2000" dirty="0" smtClean="0">
                <a:solidFill>
                  <a:srgbClr val="FFFFFF"/>
                </a:solidFill>
              </a:rPr>
              <a:t>, ... </a:t>
            </a: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smtClean="0">
                <a:solidFill>
                  <a:srgbClr val="FFFFFF"/>
                </a:solidFill>
              </a:rPr>
              <a:t>Tra </a:t>
            </a:r>
            <a:r>
              <a:rPr lang="en-US" sz="2000" dirty="0" err="1" smtClean="0">
                <a:solidFill>
                  <a:srgbClr val="FFFFFF"/>
                </a:solidFill>
              </a:rPr>
              <a:t>cứu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dễ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dàng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định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vị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bưu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phẩm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trực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tuyến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Cổng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thông</a:t>
            </a:r>
            <a:r>
              <a:rPr lang="en-US" sz="2000" dirty="0" smtClean="0">
                <a:solidFill>
                  <a:srgbClr val="FFFFFF"/>
                </a:solidFill>
              </a:rPr>
              <a:t> tin </a:t>
            </a:r>
            <a:r>
              <a:rPr lang="en-US" sz="2000" dirty="0" err="1" smtClean="0">
                <a:solidFill>
                  <a:srgbClr val="FFFFFF"/>
                </a:solidFill>
              </a:rPr>
              <a:t>trao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đổi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dữ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liệu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phát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với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đối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tác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Tập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hợp</a:t>
            </a:r>
            <a:r>
              <a:rPr lang="en-US" sz="2000" dirty="0" smtClean="0">
                <a:solidFill>
                  <a:srgbClr val="FFFFFF"/>
                </a:solidFill>
              </a:rPr>
              <a:t> chi </a:t>
            </a:r>
            <a:r>
              <a:rPr lang="en-US" sz="2000" dirty="0" err="1" smtClean="0">
                <a:solidFill>
                  <a:srgbClr val="FFFFFF"/>
                </a:solidFill>
              </a:rPr>
              <a:t>phí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phân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bổ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doanh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thu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kiểm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soát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lãi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lỗ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Phân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tích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công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nợ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theo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khách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hàng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đối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tác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nhân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viên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giao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nhận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r>
              <a:rPr lang="en-US" sz="2000" dirty="0" err="1" smtClean="0">
                <a:solidFill>
                  <a:srgbClr val="FFFFFF"/>
                </a:solidFill>
              </a:rPr>
              <a:t>Cập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nhật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tỷ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giá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tự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động</a:t>
            </a:r>
            <a:r>
              <a:rPr lang="en-US" sz="2000" dirty="0" smtClean="0">
                <a:solidFill>
                  <a:srgbClr val="FFFFFF"/>
                </a:solidFill>
              </a:rPr>
              <a:t>, </a:t>
            </a:r>
            <a:r>
              <a:rPr lang="en-US" sz="2000" dirty="0" err="1" smtClean="0">
                <a:solidFill>
                  <a:srgbClr val="FFFFFF"/>
                </a:solidFill>
              </a:rPr>
              <a:t>hỗ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trợ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nhiều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hình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thức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thanh</a:t>
            </a:r>
            <a:r>
              <a:rPr lang="en-US" sz="2000" dirty="0" smtClean="0">
                <a:solidFill>
                  <a:srgbClr val="FFFFFF"/>
                </a:solidFill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</a:rPr>
              <a:t>toán</a:t>
            </a: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endParaRPr lang="en-US" sz="2000" dirty="0" smtClean="0">
              <a:solidFill>
                <a:srgbClr val="FFFFFF"/>
              </a:solidFill>
            </a:endParaRPr>
          </a:p>
          <a:p>
            <a:pPr lvl="1" eaLnBrk="1" hangingPunct="1">
              <a:lnSpc>
                <a:spcPct val="110000"/>
              </a:lnSpc>
              <a:buClr>
                <a:srgbClr val="FFFFFF"/>
              </a:buClr>
              <a:buFont typeface="Wingdings" pitchFamily="2" charset="2"/>
              <a:buChar char="Ä"/>
            </a:pPr>
            <a:endParaRPr lang="en-US" sz="20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CD9B59-FA05-49B4-91C3-934152948B60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457200" indent="-457200" eaLnBrk="1" hangingPunct="1">
              <a:buClr>
                <a:schemeClr val="bg1"/>
              </a:buClr>
              <a:buFont typeface="Wingdings" pitchFamily="2" charset="2"/>
              <a:buAutoNum type="arabicPeriod"/>
            </a:pP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Chuyển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nhanh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theo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chứng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gồm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bưu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phẩm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trực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tiếp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từng</a:t>
            </a:r>
            <a:r>
              <a:rPr lang="en-US" dirty="0" smtClean="0">
                <a:solidFill>
                  <a:srgbClr val="FFFFFF"/>
                </a:solidFill>
              </a:rPr>
              <a:t> bill </a:t>
            </a:r>
            <a:r>
              <a:rPr lang="en-US" dirty="0" err="1" smtClean="0">
                <a:solidFill>
                  <a:srgbClr val="FFFFFF"/>
                </a:solidFill>
              </a:rPr>
              <a:t>hoặc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Excel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In bill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phần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mềm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tính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cước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b="1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Thống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kê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lịch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chứng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cấp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bill, </a:t>
            </a:r>
            <a:r>
              <a:rPr lang="en-US" dirty="0" err="1" smtClean="0">
                <a:solidFill>
                  <a:srgbClr val="FFFFFF"/>
                </a:solidFill>
              </a:rPr>
              <a:t>trừ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tồn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None/>
            </a:pPr>
            <a:r>
              <a:rPr lang="en-US" dirty="0" smtClean="0">
                <a:solidFill>
                  <a:srgbClr val="FFFFFF"/>
                </a:solidFill>
              </a:rPr>
              <a:t> </a:t>
            </a: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7772400" cy="5105400"/>
          </a:xfrm>
        </p:spPr>
        <p:txBody>
          <a:bodyPr/>
          <a:lstStyle/>
          <a:p>
            <a:pPr marL="457200" indent="-457200" eaLnBrk="1" hangingPunct="1">
              <a:buClr>
                <a:schemeClr val="bg1"/>
              </a:buClr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Hàng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không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Xử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trạng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thái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gốc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cắt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lại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In bill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phần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mềm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tính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cước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b="1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Thống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kê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lịch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chứng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công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nợ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nhân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viên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tiền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mặt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B2648-7CC9-4078-8ED0-56AE05D4F27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II.Giới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thiệu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chương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trình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quản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lý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bưu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phẩm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B2648-7CC9-4078-8ED0-56AE05D4F27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II.Giới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thiệu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chương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trình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quản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lý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bưu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phẩm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5105400"/>
          </a:xfrm>
        </p:spPr>
        <p:txBody>
          <a:bodyPr/>
          <a:lstStyle/>
          <a:p>
            <a:pPr marL="457200" indent="-457200" eaLnBrk="1" hangingPunct="1">
              <a:buClr>
                <a:schemeClr val="bg1"/>
              </a:buClr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Vận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tải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Xử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trạng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thái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điều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phối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chuyến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xe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excel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In bill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phần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mềm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tính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cước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b="1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Thống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kê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lịch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chứng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endParaRPr lang="en-US" dirty="0" smtClean="0">
              <a:solidFill>
                <a:srgbClr val="FFFFFF"/>
              </a:solidFill>
            </a:endParaRPr>
          </a:p>
          <a:p>
            <a:pPr marL="838200" lvl="1" indent="-381000" eaLnBrk="1" hangingPunct="1">
              <a:buClr>
                <a:schemeClr val="bg1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Quản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lý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công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nợ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nhân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viên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tiền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mặt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khách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hàng</a:t>
            </a:r>
            <a:endParaRPr lang="en-US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0F0294-8359-4D16-A59E-2A29EA46668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4.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Khai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thác</a:t>
            </a:r>
            <a:endParaRPr lang="en-US" sz="3600" b="1" dirty="0" smtClean="0">
              <a:solidFill>
                <a:srgbClr val="FFFFFF"/>
              </a:solidFill>
              <a:cs typeface="Times New Roman" pitchFamily="18" charset="0"/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Vùng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chờ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hợp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đến</a:t>
            </a:r>
            <a:r>
              <a:rPr lang="en-US" dirty="0" smtClean="0">
                <a:solidFill>
                  <a:srgbClr val="FFFFFF"/>
                </a:solidFill>
              </a:rPr>
              <a:t>/</a:t>
            </a:r>
            <a:r>
              <a:rPr lang="en-US" dirty="0" err="1" smtClean="0">
                <a:solidFill>
                  <a:srgbClr val="FFFFFF"/>
                </a:solidFill>
              </a:rPr>
              <a:t>đi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tính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cước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trả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tuyến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Hiển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thị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đầy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đủ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thông</a:t>
            </a:r>
            <a:r>
              <a:rPr lang="en-US" dirty="0" smtClean="0">
                <a:solidFill>
                  <a:srgbClr val="FFFFFF"/>
                </a:solidFill>
              </a:rPr>
              <a:t> tin </a:t>
            </a:r>
            <a:r>
              <a:rPr lang="en-US" dirty="0" err="1" smtClean="0">
                <a:solidFill>
                  <a:srgbClr val="FFFFFF"/>
                </a:solidFill>
              </a:rPr>
              <a:t>Nhập</a:t>
            </a:r>
            <a:r>
              <a:rPr lang="en-US" dirty="0" smtClean="0">
                <a:solidFill>
                  <a:srgbClr val="FFFFFF"/>
                </a:solidFill>
              </a:rPr>
              <a:t>/</a:t>
            </a:r>
            <a:r>
              <a:rPr lang="en-US" dirty="0" err="1" smtClean="0">
                <a:solidFill>
                  <a:srgbClr val="FFFFFF"/>
                </a:solidFill>
              </a:rPr>
              <a:t>Xuất</a:t>
            </a:r>
            <a:r>
              <a:rPr lang="en-US" dirty="0" smtClean="0">
                <a:solidFill>
                  <a:srgbClr val="FFFFFF"/>
                </a:solidFill>
              </a:rPr>
              <a:t>/</a:t>
            </a:r>
            <a:r>
              <a:rPr lang="en-US" dirty="0" err="1" smtClean="0">
                <a:solidFill>
                  <a:srgbClr val="FFFFFF"/>
                </a:solidFill>
              </a:rPr>
              <a:t>Tồn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cập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nhật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thông</a:t>
            </a:r>
            <a:r>
              <a:rPr lang="en-US" dirty="0" smtClean="0">
                <a:solidFill>
                  <a:srgbClr val="FFFFFF"/>
                </a:solidFill>
              </a:rPr>
              <a:t> tin </a:t>
            </a:r>
            <a:r>
              <a:rPr lang="en-US" dirty="0" err="1" smtClean="0">
                <a:solidFill>
                  <a:srgbClr val="FFFFFF"/>
                </a:solidFill>
              </a:rPr>
              <a:t>định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vị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số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liệu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khai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thác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Điều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chuyển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bưu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phẩm</a:t>
            </a:r>
            <a:r>
              <a:rPr lang="en-US" dirty="0" smtClean="0">
                <a:solidFill>
                  <a:srgbClr val="FFFFFF"/>
                </a:solidFill>
              </a:rPr>
              <a:t> qua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nhiều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trung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tâm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smtClean="0">
                <a:solidFill>
                  <a:srgbClr val="FFFFFF"/>
                </a:solidFill>
              </a:rPr>
              <a:t>In </a:t>
            </a:r>
            <a:r>
              <a:rPr lang="en-US" dirty="0" err="1" smtClean="0">
                <a:solidFill>
                  <a:srgbClr val="FFFFFF"/>
                </a:solidFill>
              </a:rPr>
              <a:t>trực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tiếp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bảng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kê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đi</a:t>
            </a:r>
            <a:r>
              <a:rPr lang="en-US" dirty="0" smtClean="0">
                <a:solidFill>
                  <a:srgbClr val="FFFFFF"/>
                </a:solidFill>
              </a:rPr>
              <a:t>/</a:t>
            </a:r>
            <a:r>
              <a:rPr lang="en-US" dirty="0" err="1" smtClean="0">
                <a:solidFill>
                  <a:srgbClr val="FFFFFF"/>
                </a:solidFill>
              </a:rPr>
              <a:t>đến</a:t>
            </a: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6815FA-4D07-457F-A19A-3F6A289D272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8392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II.Giới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thiệu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chương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trình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quản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lý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bưu</a:t>
            </a:r>
            <a:r>
              <a:rPr lang="en-US" sz="32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phẩm</a:t>
            </a:r>
            <a:endParaRPr lang="en-US" sz="3200" b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609600" indent="-609600" eaLnBrk="1" hangingPunct="1">
              <a:buClr>
                <a:schemeClr val="bg1"/>
              </a:buClr>
              <a:buFont typeface="Wingdings" pitchFamily="2" charset="2"/>
              <a:buNone/>
            </a:pP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5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Báo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FF"/>
                </a:solidFill>
                <a:cs typeface="Times New Roman" pitchFamily="18" charset="0"/>
              </a:rPr>
              <a:t>phát</a:t>
            </a:r>
            <a:r>
              <a:rPr lang="en-US" sz="3600" b="1" dirty="0" smtClean="0">
                <a:solidFill>
                  <a:srgbClr val="FFFFFF"/>
                </a:solidFill>
                <a:cs typeface="Times New Roman" pitchFamily="18" charset="0"/>
              </a:rPr>
              <a:t>	</a:t>
            </a: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Nhanh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chóng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thuận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tiện</a:t>
            </a:r>
            <a:r>
              <a:rPr lang="en-US" dirty="0" smtClean="0">
                <a:solidFill>
                  <a:srgbClr val="FFFFFF"/>
                </a:solidFill>
              </a:rPr>
              <a:t>: </a:t>
            </a: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từng</a:t>
            </a:r>
            <a:r>
              <a:rPr lang="en-US" dirty="0" smtClean="0">
                <a:solidFill>
                  <a:srgbClr val="FFFFFF"/>
                </a:solidFill>
              </a:rPr>
              <a:t> bill,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file excel, </a:t>
            </a:r>
            <a:r>
              <a:rPr lang="en-US" dirty="0" err="1" smtClean="0">
                <a:solidFill>
                  <a:srgbClr val="FFFFFF"/>
                </a:solidFill>
              </a:rPr>
              <a:t>từ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điện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thoại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Có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hình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thức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báo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thủ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công</a:t>
            </a:r>
            <a:r>
              <a:rPr lang="en-US" dirty="0" smtClean="0">
                <a:solidFill>
                  <a:srgbClr val="FFFFFF"/>
                </a:solidFill>
              </a:rPr>
              <a:t>, </a:t>
            </a: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tự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đến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các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tác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trong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nước</a:t>
            </a:r>
            <a:r>
              <a:rPr lang="en-US" dirty="0" smtClean="0">
                <a:solidFill>
                  <a:srgbClr val="FFFFFF"/>
                </a:solidFill>
              </a:rPr>
              <a:t> (</a:t>
            </a:r>
            <a:r>
              <a:rPr lang="en-US" dirty="0" err="1" smtClean="0">
                <a:solidFill>
                  <a:srgbClr val="FFFFFF"/>
                </a:solidFill>
              </a:rPr>
              <a:t>viettel</a:t>
            </a:r>
            <a:r>
              <a:rPr lang="en-US" dirty="0" smtClean="0">
                <a:solidFill>
                  <a:srgbClr val="FFFFFF"/>
                </a:solidFill>
              </a:rPr>
              <a:t>, ems,247..) </a:t>
            </a:r>
            <a:r>
              <a:rPr lang="en-US" dirty="0" err="1" smtClean="0">
                <a:solidFill>
                  <a:srgbClr val="FFFFFF"/>
                </a:solidFill>
              </a:rPr>
              <a:t>và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quốc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tế</a:t>
            </a:r>
            <a:r>
              <a:rPr lang="en-US" dirty="0" smtClean="0">
                <a:solidFill>
                  <a:srgbClr val="FFFFFF"/>
                </a:solidFill>
              </a:rPr>
              <a:t> (UPS, DHL, FEDEX, TNT….)</a:t>
            </a: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Kiểm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soát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tiến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độ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phát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r>
              <a:rPr lang="en-US" dirty="0" err="1" smtClean="0">
                <a:solidFill>
                  <a:srgbClr val="FFFFFF"/>
                </a:solidFill>
              </a:rPr>
              <a:t>Có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cổng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thông</a:t>
            </a:r>
            <a:r>
              <a:rPr lang="en-US" dirty="0" smtClean="0">
                <a:solidFill>
                  <a:srgbClr val="FFFFFF"/>
                </a:solidFill>
              </a:rPr>
              <a:t> tin </a:t>
            </a:r>
            <a:r>
              <a:rPr lang="en-US" dirty="0" err="1" smtClean="0">
                <a:solidFill>
                  <a:srgbClr val="FFFFFF"/>
                </a:solidFill>
              </a:rPr>
              <a:t>kết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nối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với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đối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tác</a:t>
            </a:r>
            <a:endParaRPr lang="en-US" dirty="0" smtClean="0">
              <a:solidFill>
                <a:srgbClr val="FFFFFF"/>
              </a:solidFill>
            </a:endParaRPr>
          </a:p>
          <a:p>
            <a:pPr marL="990600" lvl="1" indent="-533400" eaLnBrk="1" hangingPunct="1">
              <a:buClr>
                <a:srgbClr val="FFFFFF"/>
              </a:buClr>
              <a:buFont typeface="Wingdings" pitchFamily="2" charset="2"/>
              <a:buChar char="Ä"/>
            </a:pPr>
            <a:endParaRPr 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66CCFF"/>
      </a:accent2>
      <a:accent3>
        <a:srgbClr val="FFFFFF"/>
      </a:accent3>
      <a:accent4>
        <a:srgbClr val="000000"/>
      </a:accent4>
      <a:accent5>
        <a:srgbClr val="B8CAFF"/>
      </a:accent5>
      <a:accent6>
        <a:srgbClr val="5CB9E7"/>
      </a:accent6>
      <a:hlink>
        <a:srgbClr val="CC99FF"/>
      </a:hlink>
      <a:folHlink>
        <a:srgbClr val="00CCCC"/>
      </a:folHlink>
    </a:clrScheme>
    <a:fontScheme name="Soar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oaring 1">
    <a:dk1>
      <a:srgbClr val="000000"/>
    </a:dk1>
    <a:lt1>
      <a:srgbClr val="FFFFFF"/>
    </a:lt1>
    <a:dk2>
      <a:srgbClr val="0000FF"/>
    </a:dk2>
    <a:lt2>
      <a:srgbClr val="FFCC66"/>
    </a:lt2>
    <a:accent1>
      <a:srgbClr val="00FFFF"/>
    </a:accent1>
    <a:accent2>
      <a:srgbClr val="3366FF"/>
    </a:accent2>
    <a:accent3>
      <a:srgbClr val="AAAAFF"/>
    </a:accent3>
    <a:accent4>
      <a:srgbClr val="DADADA"/>
    </a:accent4>
    <a:accent5>
      <a:srgbClr val="AAFFFF"/>
    </a:accent5>
    <a:accent6>
      <a:srgbClr val="2D5CE7"/>
    </a:accent6>
    <a:hlink>
      <a:srgbClr val="FF0033"/>
    </a:hlink>
    <a:folHlink>
      <a:srgbClr val="FFFF00"/>
    </a:folHlink>
  </a:clrScheme>
</a:themeOverride>
</file>

<file path=ppt/theme/themeOverride2.xml><?xml version="1.0" encoding="utf-8"?>
<a:themeOverride xmlns:a="http://schemas.openxmlformats.org/drawingml/2006/main">
  <a:clrScheme name="Soaring 2">
    <a:dk1>
      <a:srgbClr val="000000"/>
    </a:dk1>
    <a:lt1>
      <a:srgbClr val="FFFFFF"/>
    </a:lt1>
    <a:dk2>
      <a:srgbClr val="000000"/>
    </a:dk2>
    <a:lt2>
      <a:srgbClr val="CCECFF"/>
    </a:lt2>
    <a:accent1>
      <a:srgbClr val="6699FF"/>
    </a:accent1>
    <a:accent2>
      <a:srgbClr val="66CCFF"/>
    </a:accent2>
    <a:accent3>
      <a:srgbClr val="FFFFFF"/>
    </a:accent3>
    <a:accent4>
      <a:srgbClr val="000000"/>
    </a:accent4>
    <a:accent5>
      <a:srgbClr val="B8CAFF"/>
    </a:accent5>
    <a:accent6>
      <a:srgbClr val="5CB9E7"/>
    </a:accent6>
    <a:hlink>
      <a:srgbClr val="CC99FF"/>
    </a:hlink>
    <a:folHlink>
      <a:srgbClr val="00CCC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1501</TotalTime>
  <Words>1005</Words>
  <Application>Microsoft Office PowerPoint</Application>
  <PresentationFormat>On-screen Show (4:3)</PresentationFormat>
  <Paragraphs>159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Soaring</vt:lpstr>
      <vt:lpstr>Slide 1</vt:lpstr>
      <vt:lpstr>NỘI DUNG</vt:lpstr>
      <vt:lpstr>I.Giới thiệu tổng quan</vt:lpstr>
      <vt:lpstr>I.Giới thiệu tổng quan </vt:lpstr>
      <vt:lpstr>II.Giới thiệu chương trình quản lý bưu phẩm</vt:lpstr>
      <vt:lpstr>Slide 6</vt:lpstr>
      <vt:lpstr>Slide 7</vt:lpstr>
      <vt:lpstr>II.Giới thiệu chương trình quản lý bưu phẩm</vt:lpstr>
      <vt:lpstr>II.Giới thiệu chương trình quản lý bưu phẩm</vt:lpstr>
      <vt:lpstr>II.Giới thiệu chương trình quản lý bưu phẩm</vt:lpstr>
      <vt:lpstr>II.Giới thiệu chương trình quản lý bưu phẩm</vt:lpstr>
      <vt:lpstr>II.Giới thiệu chương trình quản lý bưu phẩm</vt:lpstr>
      <vt:lpstr>II.Giới thiệu chương trình quản lý bưu phẩm</vt:lpstr>
      <vt:lpstr>II.Giới thiệu chương trình quản lý tài bưu phẩm</vt:lpstr>
      <vt:lpstr>II.Giới thiệu chương trình quản lý tài bưu phẩm</vt:lpstr>
      <vt:lpstr>III. Kết xuất đầu ra</vt:lpstr>
      <vt:lpstr>IV.KẾT LUẬN</vt:lpstr>
      <vt:lpstr>Cảm ơn sự theo dõi của quý vị !</vt:lpstr>
    </vt:vector>
  </TitlesOfParts>
  <Company>156 Ba Trieu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GIỚI THIỆU</dc:title>
  <dc:creator>DTIC</dc:creator>
  <cp:lastModifiedBy>pti</cp:lastModifiedBy>
  <cp:revision>360</cp:revision>
  <dcterms:created xsi:type="dcterms:W3CDTF">2004-09-16T15:18:34Z</dcterms:created>
  <dcterms:modified xsi:type="dcterms:W3CDTF">2017-06-15T04:00:57Z</dcterms:modified>
</cp:coreProperties>
</file>